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4" r:id="rId2"/>
    <p:sldId id="337" r:id="rId3"/>
    <p:sldId id="332" r:id="rId4"/>
    <p:sldId id="413" r:id="rId5"/>
    <p:sldId id="416" r:id="rId6"/>
    <p:sldId id="417" r:id="rId7"/>
    <p:sldId id="304" r:id="rId8"/>
    <p:sldId id="374" r:id="rId9"/>
    <p:sldId id="307" r:id="rId10"/>
    <p:sldId id="305" r:id="rId11"/>
    <p:sldId id="308" r:id="rId12"/>
    <p:sldId id="418" r:id="rId13"/>
    <p:sldId id="310" r:id="rId14"/>
    <p:sldId id="311" r:id="rId15"/>
    <p:sldId id="312" r:id="rId16"/>
    <p:sldId id="313" r:id="rId17"/>
    <p:sldId id="316" r:id="rId18"/>
    <p:sldId id="318" r:id="rId19"/>
    <p:sldId id="315" r:id="rId20"/>
    <p:sldId id="270" r:id="rId21"/>
    <p:sldId id="345" r:id="rId22"/>
    <p:sldId id="317" r:id="rId23"/>
    <p:sldId id="319" r:id="rId24"/>
    <p:sldId id="320" r:id="rId25"/>
    <p:sldId id="321" r:id="rId26"/>
    <p:sldId id="322" r:id="rId27"/>
    <p:sldId id="323" r:id="rId28"/>
    <p:sldId id="329" r:id="rId29"/>
    <p:sldId id="445" r:id="rId30"/>
    <p:sldId id="291" r:id="rId31"/>
    <p:sldId id="456" r:id="rId32"/>
    <p:sldId id="455" r:id="rId33"/>
    <p:sldId id="447" r:id="rId34"/>
    <p:sldId id="831" r:id="rId35"/>
    <p:sldId id="832" r:id="rId36"/>
    <p:sldId id="833" r:id="rId37"/>
    <p:sldId id="448" r:id="rId38"/>
    <p:sldId id="835" r:id="rId39"/>
    <p:sldId id="836" r:id="rId40"/>
    <p:sldId id="451" r:id="rId41"/>
    <p:sldId id="266" r:id="rId42"/>
    <p:sldId id="449" r:id="rId43"/>
    <p:sldId id="269" r:id="rId44"/>
    <p:sldId id="452" r:id="rId45"/>
    <p:sldId id="453" r:id="rId46"/>
    <p:sldId id="454" r:id="rId47"/>
    <p:sldId id="457" r:id="rId48"/>
    <p:sldId id="458" r:id="rId49"/>
    <p:sldId id="459" r:id="rId50"/>
    <p:sldId id="460" r:id="rId51"/>
    <p:sldId id="461" r:id="rId52"/>
    <p:sldId id="462" r:id="rId53"/>
    <p:sldId id="463" r:id="rId54"/>
    <p:sldId id="464" r:id="rId55"/>
    <p:sldId id="834" r:id="rId56"/>
    <p:sldId id="515" r:id="rId57"/>
    <p:sldId id="516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What is Big data ?</a:t>
            </a:r>
          </a:p>
          <a:p>
            <a:r>
              <a:rPr lang="en-US" sz="2400" dirty="0"/>
              <a:t>Sources of Big data</a:t>
            </a:r>
          </a:p>
          <a:p>
            <a:r>
              <a:rPr lang="en-US" sz="2400" dirty="0"/>
              <a:t>Categories of Big data</a:t>
            </a:r>
          </a:p>
          <a:p>
            <a:r>
              <a:rPr lang="en-US" sz="2400" dirty="0"/>
              <a:t>Characteristics of Big data</a:t>
            </a:r>
          </a:p>
          <a:p>
            <a:r>
              <a:rPr lang="en-US" sz="2400" dirty="0"/>
              <a:t>Traditional RDBMS vs Hadoop</a:t>
            </a:r>
          </a:p>
          <a:p>
            <a:r>
              <a:rPr lang="en-US" sz="2400" dirty="0"/>
              <a:t>What is Hadoop ?</a:t>
            </a:r>
          </a:p>
          <a:p>
            <a:r>
              <a:rPr lang="en-US" sz="2400" dirty="0"/>
              <a:t>History of Hadoop</a:t>
            </a:r>
          </a:p>
          <a:p>
            <a:r>
              <a:rPr lang="en-US" sz="2400" dirty="0"/>
              <a:t>Hadoop Architecture</a:t>
            </a:r>
          </a:p>
          <a:p>
            <a:r>
              <a:rPr lang="en-US" sz="2400" dirty="0"/>
              <a:t>Hadoop Core Components</a:t>
            </a:r>
          </a:p>
          <a:p>
            <a:pPr lvl="1"/>
            <a:r>
              <a:rPr lang="en-US" sz="2000" dirty="0"/>
              <a:t>HDFS</a:t>
            </a:r>
          </a:p>
          <a:p>
            <a:pPr lvl="1"/>
            <a:r>
              <a:rPr lang="en-US" sz="2000" dirty="0"/>
              <a:t>MR</a:t>
            </a:r>
            <a:endParaRPr lang="en-US" sz="2400" dirty="0"/>
          </a:p>
          <a:p>
            <a:r>
              <a:rPr lang="en-US" sz="2400" dirty="0"/>
              <a:t>Hadoop 1.x architecture</a:t>
            </a:r>
          </a:p>
          <a:p>
            <a:r>
              <a:rPr lang="en-US" sz="2400" dirty="0"/>
              <a:t>Hadoop 1.x daemons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2349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Hadoop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77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Hadoop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53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Hadoop ecosystem components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0985EF-1833-42CA-84B1-A7B9289C8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987" y="1417638"/>
            <a:ext cx="7820025" cy="39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57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King &amp; Minister Story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981200"/>
            <a:ext cx="7772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King &amp; Minister Story-Sequential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5173"/>
            <a:ext cx="8229600" cy="46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King &amp; Minister Story-Distributed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599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76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Hadoop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828800"/>
            <a:ext cx="7086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24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Hadoop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</a:t>
            </a:r>
            <a:r>
              <a:rPr lang="en-US" dirty="0">
                <a:sym typeface="Wingdings" panose="05000000000000000000" pitchFamily="2" charset="2"/>
              </a:rPr>
              <a:t> Name Node(NN)</a:t>
            </a:r>
          </a:p>
          <a:p>
            <a:r>
              <a:rPr lang="en-US" dirty="0">
                <a:sym typeface="Wingdings" panose="05000000000000000000" pitchFamily="2" charset="2"/>
              </a:rPr>
              <a:t>Secondary Master  Secondary Name Node(SNN)</a:t>
            </a:r>
          </a:p>
          <a:p>
            <a:r>
              <a:rPr lang="en-US" dirty="0">
                <a:sym typeface="Wingdings" panose="05000000000000000000" pitchFamily="2" charset="2"/>
              </a:rPr>
              <a:t>Slaves  Data Nodes(DN) / Worker Nodes(WN)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8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Hadoop Core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1"/>
            <a:ext cx="8229600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02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HDFS is a highly fault tolerant , distributed file system for data storage</a:t>
            </a:r>
          </a:p>
          <a:p>
            <a:r>
              <a:rPr lang="en-US" sz="2400" dirty="0"/>
              <a:t>HDFS stores multiple copies of data on different Data Nodes(DN)/Worker Nodes(WN)</a:t>
            </a:r>
          </a:p>
          <a:p>
            <a:r>
              <a:rPr lang="en-US" sz="2400" dirty="0"/>
              <a:t>A file is split up into blocks and stored across multiple Data Nodes(DN) by maintaining multiple copies of each block</a:t>
            </a:r>
          </a:p>
          <a:p>
            <a:r>
              <a:rPr lang="en-US" sz="2400" dirty="0"/>
              <a:t>Block size = 64 MB by default in Hadoop 1.X</a:t>
            </a:r>
          </a:p>
          <a:p>
            <a:r>
              <a:rPr lang="en-US" sz="2400" dirty="0"/>
              <a:t>Block size = 128 MB by default in Hadoop 2.X</a:t>
            </a:r>
          </a:p>
          <a:p>
            <a:r>
              <a:rPr lang="en-US" sz="2400" dirty="0"/>
              <a:t>Hadoop cluster typically has a single Name Node(NN) and number of Data Nodes(DN) to form the HDFS Cluster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559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8119" y="810457"/>
            <a:ext cx="6454588" cy="608851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sz="3883" spc="-4" dirty="0">
                <a:solidFill>
                  <a:srgbClr val="00B0F0"/>
                </a:solidFill>
              </a:rPr>
              <a:t>Sources </a:t>
            </a:r>
            <a:r>
              <a:rPr sz="3883" dirty="0">
                <a:solidFill>
                  <a:srgbClr val="00B0F0"/>
                </a:solidFill>
              </a:rPr>
              <a:t>of </a:t>
            </a:r>
            <a:r>
              <a:rPr sz="3883" spc="-256" dirty="0">
                <a:solidFill>
                  <a:srgbClr val="00B0F0"/>
                </a:solidFill>
              </a:rPr>
              <a:t>Big</a:t>
            </a:r>
            <a:r>
              <a:rPr sz="3883" spc="-349" dirty="0">
                <a:solidFill>
                  <a:srgbClr val="00B0F0"/>
                </a:solidFill>
              </a:rPr>
              <a:t> </a:t>
            </a:r>
            <a:r>
              <a:rPr sz="3883" spc="128" dirty="0">
                <a:solidFill>
                  <a:srgbClr val="00B0F0"/>
                </a:solidFill>
              </a:rPr>
              <a:t>data</a:t>
            </a:r>
            <a:r>
              <a:rPr lang="en-US" sz="3883" spc="128" dirty="0">
                <a:solidFill>
                  <a:srgbClr val="00B0F0"/>
                </a:solidFill>
              </a:rPr>
              <a:t> </a:t>
            </a:r>
            <a:r>
              <a:rPr lang="en-US" sz="3883" spc="128">
                <a:solidFill>
                  <a:srgbClr val="00B0F0"/>
                </a:solidFill>
              </a:rPr>
              <a:t>in 2020</a:t>
            </a:r>
            <a:endParaRPr sz="3883" dirty="0">
              <a:solidFill>
                <a:srgbClr val="00B0F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A252A1-B395-4250-9C93-A4C3B1896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43" y="1546412"/>
            <a:ext cx="5177118" cy="48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25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HDFS 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When a file is added to HDFS, it is split into blocks.</a:t>
            </a:r>
          </a:p>
          <a:p>
            <a:pPr lvl="0"/>
            <a:r>
              <a:rPr lang="en-US" dirty="0"/>
              <a:t>Every block is replicated 3 times by default.</a:t>
            </a:r>
          </a:p>
          <a:p>
            <a:pPr lvl="0"/>
            <a:r>
              <a:rPr lang="en-US" dirty="0"/>
              <a:t>Default block size is 64 MB (configurable) </a:t>
            </a:r>
            <a:r>
              <a:rPr lang="en-US" b="1" dirty="0"/>
              <a:t>  </a:t>
            </a:r>
            <a:r>
              <a:rPr lang="en-US" dirty="0"/>
              <a:t>(Hadoop 1x), 128 MB (Hadoop 2x).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4530155"/>
            <a:ext cx="3905505" cy="14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29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Creation of blocks in HDFS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2600"/>
            <a:ext cx="7467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HDFS-Fault Tolerance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28801"/>
            <a:ext cx="7848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39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HDFS-Fault 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46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Map-Reduce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Map-Reduce is a programming model designed for processing large volumes of data in parallel by dividing the work into a set of independent tasks</a:t>
            </a:r>
          </a:p>
          <a:p>
            <a:r>
              <a:rPr lang="en-US" dirty="0"/>
              <a:t>Map-Reduce is a paradigm for distributed processing of large data set over a cluster of nodes</a:t>
            </a:r>
          </a:p>
        </p:txBody>
      </p:sp>
    </p:spTree>
    <p:extLst>
      <p:ext uri="{BB962C8B-B14F-4D97-AF65-F5344CB8AC3E}">
        <p14:creationId xmlns:p14="http://schemas.microsoft.com/office/powerpoint/2010/main" val="2625312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Map-Reduce 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676400"/>
            <a:ext cx="7924800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65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Map-Reduce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24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Map-Reduce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48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How Hadoop Works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80444"/>
            <a:ext cx="8229600" cy="458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16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Daemons in Hadoop 1.x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949960-02B8-4F46-9700-9C66D9AB9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1615281"/>
            <a:ext cx="6629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62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B0F0"/>
                </a:solidFill>
              </a:rPr>
              <a:t>What is BIGDATA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1" y="1524001"/>
            <a:ext cx="8382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98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65500" y="804388"/>
            <a:ext cx="5437206" cy="626869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spcBef>
                <a:spcPts val="88"/>
              </a:spcBef>
            </a:pPr>
            <a:r>
              <a:rPr lang="en-US" sz="4000" dirty="0">
                <a:solidFill>
                  <a:srgbClr val="00B0F0"/>
                </a:solidFill>
              </a:rPr>
              <a:t>Daemons in Hadoop 1.x</a:t>
            </a:r>
            <a:endParaRPr sz="3883" dirty="0"/>
          </a:p>
        </p:txBody>
      </p:sp>
      <p:sp>
        <p:nvSpPr>
          <p:cNvPr id="3" name="object 3"/>
          <p:cNvSpPr/>
          <p:nvPr/>
        </p:nvSpPr>
        <p:spPr>
          <a:xfrm>
            <a:off x="941294" y="1910856"/>
            <a:ext cx="7261412" cy="3829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88"/>
          </a:p>
        </p:txBody>
      </p:sp>
    </p:spTree>
    <p:extLst>
      <p:ext uri="{BB962C8B-B14F-4D97-AF65-F5344CB8AC3E}">
        <p14:creationId xmlns:p14="http://schemas.microsoft.com/office/powerpoint/2010/main" val="3535115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Hadoop 1.x architecture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B79E66-AAC3-43E9-95E5-A4F947E26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71D23E-ACD7-4C5A-A19A-6D0674AB1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199"/>
            <a:ext cx="710565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42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Hadoop 1.x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B52FF1-6C7C-447D-9DE2-2D670B54D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604" y="1600200"/>
            <a:ext cx="657279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3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Hadoop 1.x Daemons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HDFS:</a:t>
            </a:r>
          </a:p>
          <a:p>
            <a:pPr lvl="1"/>
            <a:r>
              <a:rPr lang="en-US" dirty="0"/>
              <a:t>Name Node(NN) </a:t>
            </a:r>
            <a:r>
              <a:rPr lang="en-US" dirty="0">
                <a:sym typeface="Wingdings" panose="05000000000000000000" pitchFamily="2" charset="2"/>
              </a:rPr>
              <a:t> Master </a:t>
            </a:r>
            <a:endParaRPr lang="en-US" dirty="0"/>
          </a:p>
          <a:p>
            <a:pPr lvl="1"/>
            <a:r>
              <a:rPr lang="en-US" dirty="0"/>
              <a:t>Secondary Name Node (SNN)</a:t>
            </a:r>
          </a:p>
          <a:p>
            <a:pPr lvl="1"/>
            <a:r>
              <a:rPr lang="en-US" dirty="0"/>
              <a:t>Data Node(DN) / Worker Node(WN) </a:t>
            </a:r>
            <a:r>
              <a:rPr lang="en-US" dirty="0">
                <a:sym typeface="Wingdings" panose="05000000000000000000" pitchFamily="2" charset="2"/>
              </a:rPr>
              <a:t> Slave</a:t>
            </a:r>
            <a:endParaRPr lang="en-US" dirty="0"/>
          </a:p>
          <a:p>
            <a:r>
              <a:rPr lang="en-US" dirty="0"/>
              <a:t>Map Reduce:</a:t>
            </a:r>
          </a:p>
          <a:p>
            <a:pPr lvl="1"/>
            <a:r>
              <a:rPr lang="en-US" dirty="0"/>
              <a:t>Job Tracker(JT) </a:t>
            </a:r>
            <a:r>
              <a:rPr lang="en-US" dirty="0">
                <a:sym typeface="Wingdings" panose="05000000000000000000" pitchFamily="2" charset="2"/>
              </a:rPr>
              <a:t> Master </a:t>
            </a:r>
            <a:endParaRPr lang="en-US" dirty="0"/>
          </a:p>
          <a:p>
            <a:pPr lvl="1"/>
            <a:r>
              <a:rPr lang="en-US" dirty="0"/>
              <a:t>Task Tracker(TT) </a:t>
            </a:r>
            <a:r>
              <a:rPr lang="en-US" dirty="0">
                <a:sym typeface="Wingdings" panose="05000000000000000000" pitchFamily="2" charset="2"/>
              </a:rPr>
              <a:t>Slave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353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Metadata-examples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EE743E4-E488-45FF-8205-86AB4FF18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1266" y="1600200"/>
            <a:ext cx="592146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94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Metadata-examples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46C0C3-6E78-4780-AEDA-BB821425E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600200"/>
            <a:ext cx="56388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797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Metadata-examples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129606-0564-4B99-91B1-BE48C0F95C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987" y="1672431"/>
            <a:ext cx="62960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773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Name Node(NN)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b="1" dirty="0"/>
              <a:t>It is the master node and stores the file system metadata.</a:t>
            </a:r>
          </a:p>
          <a:p>
            <a:pPr lvl="0"/>
            <a:r>
              <a:rPr lang="en-US" b="1" dirty="0"/>
              <a:t>The </a:t>
            </a:r>
            <a:r>
              <a:rPr lang="en-US" b="1" dirty="0" err="1"/>
              <a:t>NameNode</a:t>
            </a:r>
            <a:r>
              <a:rPr lang="en-US" b="1" dirty="0"/>
              <a:t> stores all </a:t>
            </a:r>
            <a:r>
              <a:rPr lang="en-US" b="1" i="1" dirty="0"/>
              <a:t>metadata.</a:t>
            </a:r>
            <a:r>
              <a:rPr lang="en-US" b="1" dirty="0"/>
              <a:t> </a:t>
            </a:r>
            <a:endParaRPr lang="en-US" dirty="0"/>
          </a:p>
          <a:p>
            <a:pPr lvl="1"/>
            <a:r>
              <a:rPr lang="en-US" dirty="0"/>
              <a:t>Information about file locations in HDFS. </a:t>
            </a:r>
          </a:p>
          <a:p>
            <a:pPr lvl="1"/>
            <a:r>
              <a:rPr lang="en-US" dirty="0"/>
              <a:t>Information about file ownership.   </a:t>
            </a:r>
          </a:p>
          <a:p>
            <a:pPr lvl="1"/>
            <a:r>
              <a:rPr lang="en-US" dirty="0"/>
              <a:t>Information about file  permissions.</a:t>
            </a:r>
          </a:p>
          <a:p>
            <a:pPr lvl="1"/>
            <a:r>
              <a:rPr lang="en-US" dirty="0"/>
              <a:t>Information about file timestamp.</a:t>
            </a:r>
          </a:p>
          <a:p>
            <a:pPr lvl="1"/>
            <a:r>
              <a:rPr lang="en-US" dirty="0"/>
              <a:t>Information about file size.</a:t>
            </a:r>
          </a:p>
          <a:p>
            <a:pPr lvl="1"/>
            <a:r>
              <a:rPr lang="en-US" dirty="0"/>
              <a:t>Information about file replication.</a:t>
            </a:r>
          </a:p>
          <a:p>
            <a:pPr lvl="1"/>
            <a:r>
              <a:rPr lang="en-US" dirty="0"/>
              <a:t>Names of the individual blocks. </a:t>
            </a:r>
          </a:p>
          <a:p>
            <a:pPr lvl="1"/>
            <a:r>
              <a:rPr lang="en-US" dirty="0"/>
              <a:t>Locations of the blocks.</a:t>
            </a:r>
          </a:p>
          <a:p>
            <a:pPr lvl="1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672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Name Node(NN)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0042B75-E337-47BF-B899-63B5AF1DE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28" y="1600200"/>
            <a:ext cx="782614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Name Node(NN)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ED2BA1-BAE7-4311-901A-2A6165D2F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701" y="1600200"/>
            <a:ext cx="764859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1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What is BIGDATA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1800" dirty="0"/>
              <a:t>'Big Data' is also a </a:t>
            </a:r>
            <a:r>
              <a:rPr lang="en-US" sz="1800" b="1" dirty="0"/>
              <a:t>data</a:t>
            </a:r>
            <a:r>
              <a:rPr lang="en-US" sz="1800" dirty="0"/>
              <a:t> but with a </a:t>
            </a:r>
            <a:r>
              <a:rPr lang="en-US" sz="1800" b="1" dirty="0"/>
              <a:t>huge size</a:t>
            </a:r>
            <a:r>
              <a:rPr lang="en-US" sz="1800" dirty="0"/>
              <a:t>. </a:t>
            </a:r>
          </a:p>
          <a:p>
            <a:r>
              <a:rPr lang="en-US" sz="1800" dirty="0"/>
              <a:t>'Big Data' is nothing but the huge amount of data which cannot be stored &amp; processed by traditional systems such as RDBMS</a:t>
            </a:r>
          </a:p>
          <a:p>
            <a:r>
              <a:rPr lang="en-US" sz="1800" dirty="0"/>
              <a:t>It is stated that almost 90% of today's data has been generated in the past few years.</a:t>
            </a:r>
          </a:p>
          <a:p>
            <a:endParaRPr lang="en-US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3124200"/>
            <a:ext cx="56388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76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Name Node(NN)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US" b="1" dirty="0"/>
              <a:t>Metadata is stored on disk and read when the </a:t>
            </a:r>
            <a:r>
              <a:rPr lang="en-US" b="1" dirty="0" err="1"/>
              <a:t>NameNode</a:t>
            </a:r>
            <a:r>
              <a:rPr lang="en-US" b="1" dirty="0"/>
              <a:t> starts up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Filename is </a:t>
            </a:r>
            <a:r>
              <a:rPr lang="en-US" dirty="0" err="1"/>
              <a:t>fsimage</a:t>
            </a:r>
            <a:endParaRPr lang="en-US" dirty="0"/>
          </a:p>
          <a:p>
            <a:pPr lvl="0"/>
            <a:r>
              <a:rPr lang="en-US" b="1" dirty="0"/>
              <a:t>Changes to the metadata are made in RAM </a:t>
            </a:r>
            <a:endParaRPr lang="en-US" dirty="0"/>
          </a:p>
          <a:p>
            <a:pPr lvl="1"/>
            <a:r>
              <a:rPr lang="en-US" dirty="0"/>
              <a:t>Changes are also written to a log file on disk called edits</a:t>
            </a:r>
          </a:p>
          <a:p>
            <a:pPr lvl="1"/>
            <a:r>
              <a:rPr lang="en-US" dirty="0"/>
              <a:t>Full details later </a:t>
            </a:r>
          </a:p>
          <a:p>
            <a:r>
              <a:rPr lang="en-US" b="1" dirty="0"/>
              <a:t>First Point of contact for all HDFS operations</a:t>
            </a:r>
          </a:p>
          <a:p>
            <a:r>
              <a:rPr lang="en-US" b="1" dirty="0"/>
              <a:t>NN is called Single Point Of Failure(SPOF)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29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Name Node(NN)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76" y="2477691"/>
            <a:ext cx="4978076" cy="2911078"/>
          </a:xfrm>
        </p:spPr>
      </p:pic>
    </p:spTree>
    <p:extLst>
      <p:ext uri="{BB962C8B-B14F-4D97-AF65-F5344CB8AC3E}">
        <p14:creationId xmlns:p14="http://schemas.microsoft.com/office/powerpoint/2010/main" val="1881882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Data Node(DN)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node is the ‘Slave’ in HDFS Layer</a:t>
            </a:r>
          </a:p>
          <a:p>
            <a:r>
              <a:rPr lang="en-US" dirty="0"/>
              <a:t>DN stores the actual data in the form of blocks based on the instructions from NN</a:t>
            </a:r>
          </a:p>
          <a:p>
            <a:r>
              <a:rPr lang="en-US" dirty="0"/>
              <a:t>DN will send a heart-beat signal to the NN every 3 seconds which means the DN is alive and working fine</a:t>
            </a:r>
          </a:p>
          <a:p>
            <a:r>
              <a:rPr lang="en-US" dirty="0"/>
              <a:t>So the DN and NN communicate via the “heart-beat mechanism”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89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Secondary Name Node(SNN)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The Secondary Name Node is </a:t>
            </a:r>
            <a:r>
              <a:rPr lang="en-US" i="1" dirty="0"/>
              <a:t>not-</a:t>
            </a:r>
            <a:r>
              <a:rPr lang="en-US" dirty="0"/>
              <a:t>a failover Name Node! </a:t>
            </a:r>
          </a:p>
          <a:p>
            <a:pPr lvl="0"/>
            <a:r>
              <a:rPr lang="en-US" dirty="0"/>
              <a:t>Retrieve </a:t>
            </a:r>
            <a:r>
              <a:rPr lang="en-US" dirty="0" err="1"/>
              <a:t>fsimage</a:t>
            </a:r>
            <a:r>
              <a:rPr lang="en-US" dirty="0"/>
              <a:t> and edits from Name node and perform checkpoint on regular intervals.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FSIMAGE+EDITS = NEW FSIMAGE = CHECKPOINT</a:t>
            </a:r>
          </a:p>
        </p:txBody>
      </p:sp>
    </p:spTree>
    <p:extLst>
      <p:ext uri="{BB962C8B-B14F-4D97-AF65-F5344CB8AC3E}">
        <p14:creationId xmlns:p14="http://schemas.microsoft.com/office/powerpoint/2010/main" val="2964749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Job Tracker(JT)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Only one instance of this process runs on a master node same as Name Node</a:t>
            </a:r>
          </a:p>
          <a:p>
            <a:r>
              <a:rPr lang="en-US" dirty="0"/>
              <a:t>Any MapReduce job is submitted to Job Tracker first</a:t>
            </a:r>
          </a:p>
          <a:p>
            <a:r>
              <a:rPr lang="en-US" dirty="0"/>
              <a:t>Job Tracker checks for the location various file blocks used in MapReduce processing</a:t>
            </a:r>
          </a:p>
          <a:p>
            <a:r>
              <a:rPr lang="en-US"/>
              <a:t>Then </a:t>
            </a:r>
            <a:r>
              <a:rPr lang="en-US" dirty="0"/>
              <a:t>it initiates the separate tasks on various Data Nodes(where blocks are present) by communicating with Task Tracker Daemons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4426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Task Tracker(TT)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This process has multiple instances running on the slave nodes(typically runs on the slave nodes where Data Node process is running)</a:t>
            </a:r>
          </a:p>
          <a:p>
            <a:r>
              <a:rPr lang="en-US" dirty="0"/>
              <a:t>It receives the job information from Job Tracker daemon and initiates a task on that slave node</a:t>
            </a:r>
          </a:p>
          <a:p>
            <a:r>
              <a:rPr lang="en-US" dirty="0"/>
              <a:t>In most of the cases, Task Tracker initiates the task on the same node where there physical data block is present</a:t>
            </a:r>
          </a:p>
          <a:p>
            <a:r>
              <a:rPr lang="en-US" dirty="0"/>
              <a:t>Same as Data Node daemon, this process also periodically sends </a:t>
            </a:r>
            <a:r>
              <a:rPr lang="en-US"/>
              <a:t>heart beats </a:t>
            </a:r>
            <a:r>
              <a:rPr lang="en-US" dirty="0"/>
              <a:t>to Job Tracker to make Job Tracker aware that slave process is running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125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Summary of today’s session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HDFS:</a:t>
            </a:r>
          </a:p>
          <a:p>
            <a:pPr lvl="1"/>
            <a:r>
              <a:rPr lang="en-US" dirty="0"/>
              <a:t>Name Node(NN) </a:t>
            </a:r>
            <a:r>
              <a:rPr lang="en-US" dirty="0">
                <a:sym typeface="Wingdings" panose="05000000000000000000" pitchFamily="2" charset="2"/>
              </a:rPr>
              <a:t> Master</a:t>
            </a:r>
            <a:endParaRPr lang="en-US" dirty="0"/>
          </a:p>
          <a:p>
            <a:pPr lvl="1"/>
            <a:r>
              <a:rPr lang="en-US" dirty="0"/>
              <a:t>Secondary Name Node (SNN)</a:t>
            </a:r>
          </a:p>
          <a:p>
            <a:pPr lvl="1"/>
            <a:r>
              <a:rPr lang="en-US" dirty="0"/>
              <a:t>Data Node(DN) / Worker Node(WN) </a:t>
            </a:r>
            <a:r>
              <a:rPr lang="en-US" dirty="0">
                <a:sym typeface="Wingdings" panose="05000000000000000000" pitchFamily="2" charset="2"/>
              </a:rPr>
              <a:t> Slave</a:t>
            </a:r>
            <a:endParaRPr lang="en-US" dirty="0"/>
          </a:p>
          <a:p>
            <a:r>
              <a:rPr lang="en-US" dirty="0"/>
              <a:t>Map Reduce:</a:t>
            </a:r>
          </a:p>
          <a:p>
            <a:pPr lvl="1"/>
            <a:r>
              <a:rPr lang="en-US" dirty="0"/>
              <a:t>Job Tracker(JT) </a:t>
            </a:r>
            <a:r>
              <a:rPr lang="en-US" dirty="0">
                <a:sym typeface="Wingdings" panose="05000000000000000000" pitchFamily="2" charset="2"/>
              </a:rPr>
              <a:t>Master</a:t>
            </a:r>
            <a:endParaRPr lang="en-US" dirty="0"/>
          </a:p>
          <a:p>
            <a:pPr lvl="1"/>
            <a:r>
              <a:rPr lang="en-US" dirty="0"/>
              <a:t>Task Tracker(TT) </a:t>
            </a:r>
            <a:r>
              <a:rPr lang="en-US" dirty="0">
                <a:sym typeface="Wingdings" panose="05000000000000000000" pitchFamily="2" charset="2"/>
              </a:rPr>
              <a:t> Slave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908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Interview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1.Which of the below can be considered as characteristics of bigdata ?</a:t>
            </a:r>
          </a:p>
          <a:p>
            <a:endParaRPr lang="en-US" dirty="0"/>
          </a:p>
          <a:p>
            <a:pPr lvl="1"/>
            <a:r>
              <a:rPr lang="en-US" dirty="0"/>
              <a:t>A. Volume</a:t>
            </a:r>
          </a:p>
          <a:p>
            <a:pPr lvl="1"/>
            <a:r>
              <a:rPr lang="en-US" dirty="0"/>
              <a:t>B. Velocity</a:t>
            </a:r>
          </a:p>
          <a:p>
            <a:pPr lvl="1"/>
            <a:r>
              <a:rPr lang="en-US" dirty="0"/>
              <a:t>C. Variety</a:t>
            </a:r>
          </a:p>
          <a:p>
            <a:pPr lvl="1"/>
            <a:r>
              <a:rPr lang="en-US" dirty="0"/>
              <a:t>D. All the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261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Interview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2.Hadoop is the solution for bigdata problem.</a:t>
            </a:r>
          </a:p>
          <a:p>
            <a:endParaRPr lang="en-US" dirty="0"/>
          </a:p>
          <a:p>
            <a:pPr lvl="1"/>
            <a:r>
              <a:rPr lang="en-US" dirty="0" err="1"/>
              <a:t>A.True</a:t>
            </a:r>
            <a:endParaRPr lang="en-US" dirty="0"/>
          </a:p>
          <a:p>
            <a:pPr lvl="1"/>
            <a:r>
              <a:rPr lang="en-US" dirty="0" err="1"/>
              <a:t>B.False</a:t>
            </a:r>
            <a:endParaRPr lang="en-US" dirty="0"/>
          </a:p>
          <a:p>
            <a:endParaRPr lang="en-US" dirty="0"/>
          </a:p>
          <a:p>
            <a:r>
              <a:rPr lang="en-US" dirty="0"/>
              <a:t>3.Hadoop follows distributed/parallel processing mechanism to process bigdata</a:t>
            </a:r>
          </a:p>
          <a:p>
            <a:endParaRPr lang="en-US" dirty="0"/>
          </a:p>
          <a:p>
            <a:pPr lvl="1"/>
            <a:r>
              <a:rPr lang="en-US" dirty="0"/>
              <a:t>A. True</a:t>
            </a:r>
          </a:p>
          <a:p>
            <a:pPr lvl="1"/>
            <a:r>
              <a:rPr lang="en-US" dirty="0"/>
              <a:t>B. False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928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Interview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4.Which of the below in traditional RDBMS lead to the evolution of </a:t>
            </a:r>
            <a:r>
              <a:rPr lang="en-US" dirty="0" err="1"/>
              <a:t>hadoop</a:t>
            </a:r>
            <a:r>
              <a:rPr lang="en-US" dirty="0"/>
              <a:t> ?</a:t>
            </a:r>
          </a:p>
          <a:p>
            <a:endParaRPr lang="en-US" dirty="0"/>
          </a:p>
          <a:p>
            <a:pPr lvl="1"/>
            <a:r>
              <a:rPr lang="en-US" dirty="0"/>
              <a:t>A. Storage limit constraint</a:t>
            </a:r>
          </a:p>
          <a:p>
            <a:pPr lvl="1"/>
            <a:r>
              <a:rPr lang="en-US" dirty="0"/>
              <a:t>B. Parallel Processing</a:t>
            </a:r>
          </a:p>
          <a:p>
            <a:pPr lvl="1"/>
            <a:r>
              <a:rPr lang="en-US" dirty="0"/>
              <a:t>C. Open-Source </a:t>
            </a:r>
          </a:p>
          <a:p>
            <a:pPr lvl="1"/>
            <a:r>
              <a:rPr lang="en-US" dirty="0"/>
              <a:t>D. Cost of the software is free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25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Categories of BIGDATA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sz="2400" dirty="0"/>
              <a:t>Big data could be found in three forms:</a:t>
            </a:r>
          </a:p>
          <a:p>
            <a:pPr lvl="1"/>
            <a:r>
              <a:rPr lang="en-US" sz="2400" b="1" dirty="0"/>
              <a:t>Structured</a:t>
            </a:r>
            <a:endParaRPr lang="en-US" sz="2400" dirty="0"/>
          </a:p>
          <a:p>
            <a:pPr lvl="1"/>
            <a:r>
              <a:rPr lang="en-US" sz="2400" b="1" dirty="0"/>
              <a:t>Unstructured</a:t>
            </a:r>
            <a:endParaRPr lang="en-US" sz="2400" dirty="0"/>
          </a:p>
          <a:p>
            <a:pPr lvl="1"/>
            <a:r>
              <a:rPr lang="en-US" sz="2400" b="1" dirty="0"/>
              <a:t>Semi-structured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3567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Interview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5.What is the default block size in Hadoop 2.X ?</a:t>
            </a:r>
          </a:p>
          <a:p>
            <a:endParaRPr lang="en-US" dirty="0"/>
          </a:p>
          <a:p>
            <a:pPr lvl="1"/>
            <a:r>
              <a:rPr lang="en-US" dirty="0"/>
              <a:t>A. 64MB</a:t>
            </a:r>
          </a:p>
          <a:p>
            <a:pPr lvl="1"/>
            <a:r>
              <a:rPr lang="en-US" dirty="0"/>
              <a:t>B. 128 MB</a:t>
            </a:r>
          </a:p>
          <a:p>
            <a:pPr lvl="1"/>
            <a:r>
              <a:rPr lang="en-US" dirty="0"/>
              <a:t>C. 256 MB</a:t>
            </a:r>
          </a:p>
          <a:p>
            <a:pPr lvl="1"/>
            <a:r>
              <a:rPr lang="en-US" dirty="0"/>
              <a:t>D. 512 MB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624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Interview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6. Which is the Master Node in Hadoop ?</a:t>
            </a:r>
          </a:p>
          <a:p>
            <a:endParaRPr lang="en-US" dirty="0"/>
          </a:p>
          <a:p>
            <a:pPr lvl="1"/>
            <a:r>
              <a:rPr lang="en-US" dirty="0"/>
              <a:t>A. Name Node(NN)</a:t>
            </a:r>
          </a:p>
          <a:p>
            <a:pPr lvl="1"/>
            <a:r>
              <a:rPr lang="en-US" dirty="0"/>
              <a:t>B. Data Node(DN)</a:t>
            </a:r>
          </a:p>
          <a:p>
            <a:pPr lvl="1"/>
            <a:r>
              <a:rPr lang="en-US" dirty="0"/>
              <a:t>C. Secondary Name Node(SNN)</a:t>
            </a:r>
          </a:p>
          <a:p>
            <a:pPr lvl="1"/>
            <a:r>
              <a:rPr lang="en-US" dirty="0"/>
              <a:t>D. None of the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49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Interview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7.Into how many blocks a file of 260 MB will be divided into in Hadoop 2.X ?</a:t>
            </a:r>
          </a:p>
          <a:p>
            <a:endParaRPr lang="en-US" dirty="0"/>
          </a:p>
          <a:p>
            <a:pPr lvl="1"/>
            <a:r>
              <a:rPr lang="en-US" dirty="0"/>
              <a:t>A. 1</a:t>
            </a:r>
          </a:p>
          <a:p>
            <a:pPr lvl="1"/>
            <a:r>
              <a:rPr lang="en-US" dirty="0"/>
              <a:t>B. 2</a:t>
            </a:r>
          </a:p>
          <a:p>
            <a:pPr lvl="1"/>
            <a:r>
              <a:rPr lang="en-US" dirty="0"/>
              <a:t>C. 3</a:t>
            </a:r>
          </a:p>
          <a:p>
            <a:pPr lvl="1"/>
            <a:r>
              <a:rPr lang="en-US" dirty="0"/>
              <a:t>D.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89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Interview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8.Which of below can be considered as Worker Nodes(WN) in Hadoop ?</a:t>
            </a:r>
          </a:p>
          <a:p>
            <a:endParaRPr lang="en-US" dirty="0"/>
          </a:p>
          <a:p>
            <a:pPr lvl="1"/>
            <a:r>
              <a:rPr lang="en-US" dirty="0"/>
              <a:t>A. Name Node(NN)</a:t>
            </a:r>
          </a:p>
          <a:p>
            <a:pPr lvl="1"/>
            <a:r>
              <a:rPr lang="en-US" dirty="0"/>
              <a:t>B. Data Node(DN)</a:t>
            </a:r>
          </a:p>
          <a:p>
            <a:pPr lvl="1"/>
            <a:r>
              <a:rPr lang="en-US" dirty="0"/>
              <a:t>C. Secondary Name Node(SNN)</a:t>
            </a:r>
          </a:p>
          <a:p>
            <a:pPr lvl="1"/>
            <a:r>
              <a:rPr lang="en-US" dirty="0"/>
              <a:t>D. None of the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165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Interview Questions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F78705-72EB-47DA-B57D-A28B3A3207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9.Is Hadoop Fault-Tolerant ?</a:t>
            </a:r>
          </a:p>
          <a:p>
            <a:endParaRPr lang="en-US" dirty="0"/>
          </a:p>
          <a:p>
            <a:pPr lvl="1"/>
            <a:r>
              <a:rPr lang="en-US" dirty="0" err="1"/>
              <a:t>A.True</a:t>
            </a:r>
            <a:endParaRPr lang="en-US" dirty="0"/>
          </a:p>
          <a:p>
            <a:pPr lvl="1"/>
            <a:r>
              <a:rPr lang="en-US" dirty="0" err="1"/>
              <a:t>B.false</a:t>
            </a:r>
            <a:endParaRPr lang="en-US" dirty="0"/>
          </a:p>
          <a:p>
            <a:endParaRPr lang="en-US" dirty="0"/>
          </a:p>
          <a:p>
            <a:r>
              <a:rPr lang="en-US" dirty="0"/>
              <a:t>10.Select popular Hadoop distributions from below:</a:t>
            </a:r>
          </a:p>
          <a:p>
            <a:endParaRPr lang="en-US" dirty="0"/>
          </a:p>
          <a:p>
            <a:pPr lvl="1"/>
            <a:r>
              <a:rPr lang="en-US" dirty="0"/>
              <a:t>A. Cloudera</a:t>
            </a:r>
          </a:p>
          <a:p>
            <a:pPr lvl="1"/>
            <a:r>
              <a:rPr lang="en-US" dirty="0"/>
              <a:t>B. Horton Works</a:t>
            </a:r>
          </a:p>
          <a:p>
            <a:pPr lvl="1"/>
            <a:r>
              <a:rPr lang="en-US" dirty="0"/>
              <a:t>C. </a:t>
            </a:r>
            <a:r>
              <a:rPr lang="en-US" dirty="0" err="1"/>
              <a:t>MapR</a:t>
            </a:r>
            <a:endParaRPr lang="en-US" dirty="0"/>
          </a:p>
          <a:p>
            <a:pPr lvl="1"/>
            <a:r>
              <a:rPr lang="en-US" dirty="0"/>
              <a:t>D. All the above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85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Assignment for day-1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Download and install all the software that are needed for Hadoop environment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Hint: Refer </a:t>
            </a:r>
            <a:r>
              <a:rPr lang="en-US" sz="2400" b="1">
                <a:solidFill>
                  <a:srgbClr val="00B050"/>
                </a:solidFill>
              </a:rPr>
              <a:t>the other </a:t>
            </a:r>
            <a:r>
              <a:rPr lang="en-US" sz="2400" b="1" dirty="0">
                <a:solidFill>
                  <a:srgbClr val="00B050"/>
                </a:solidFill>
              </a:rPr>
              <a:t>PPT ;-)</a:t>
            </a:r>
          </a:p>
        </p:txBody>
      </p:sp>
    </p:spTree>
    <p:extLst>
      <p:ext uri="{BB962C8B-B14F-4D97-AF65-F5344CB8AC3E}">
        <p14:creationId xmlns:p14="http://schemas.microsoft.com/office/powerpoint/2010/main" val="788950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146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Any Questions ???</a:t>
            </a:r>
          </a:p>
        </p:txBody>
      </p:sp>
    </p:spTree>
    <p:extLst>
      <p:ext uri="{BB962C8B-B14F-4D97-AF65-F5344CB8AC3E}">
        <p14:creationId xmlns:p14="http://schemas.microsoft.com/office/powerpoint/2010/main" val="4262880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146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59923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3 V’s / Characteristics of BIGDATA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8534400" cy="4648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05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What is the solution for BIG DATA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9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Traditional RDBMS vs.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Storage limit</a:t>
            </a:r>
            <a:endParaRPr lang="en-US" dirty="0"/>
          </a:p>
          <a:p>
            <a:r>
              <a:rPr lang="en-US" dirty="0"/>
              <a:t>Varieties</a:t>
            </a:r>
          </a:p>
          <a:p>
            <a:r>
              <a:rPr lang="en-US" dirty="0"/>
              <a:t>Cost of software</a:t>
            </a:r>
          </a:p>
          <a:p>
            <a:r>
              <a:rPr lang="en-US" dirty="0"/>
              <a:t>Processing type</a:t>
            </a:r>
          </a:p>
          <a:p>
            <a:r>
              <a:rPr lang="en-US" dirty="0"/>
              <a:t>Cost of hardware</a:t>
            </a:r>
          </a:p>
          <a:p>
            <a:r>
              <a:rPr lang="en-US" dirty="0"/>
              <a:t>Source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97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History of Hadoop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Doug cutting is the founder of Hadoop</a:t>
            </a:r>
          </a:p>
          <a:p>
            <a:r>
              <a:rPr lang="en-US" dirty="0"/>
              <a:t>Doug cutting named it as Hadoop after his son’s toy elephant name.</a:t>
            </a:r>
          </a:p>
          <a:p>
            <a:r>
              <a:rPr lang="en-US" dirty="0"/>
              <a:t>He published below 2 white papers:</a:t>
            </a:r>
          </a:p>
          <a:p>
            <a:pPr lvl="1"/>
            <a:r>
              <a:rPr lang="en-US" dirty="0"/>
              <a:t>Google File System(GFS) in 2003</a:t>
            </a:r>
          </a:p>
          <a:p>
            <a:pPr lvl="1"/>
            <a:r>
              <a:rPr lang="en-US" dirty="0"/>
              <a:t>MapReduce: Simplified Data Processing on Large Clusters in 2004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2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1287</Words>
  <Application>Microsoft Office PowerPoint</Application>
  <PresentationFormat>On-screen Show (4:3)</PresentationFormat>
  <Paragraphs>211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0" baseType="lpstr">
      <vt:lpstr>Arial</vt:lpstr>
      <vt:lpstr>Calibri</vt:lpstr>
      <vt:lpstr>Office Theme</vt:lpstr>
      <vt:lpstr>Agenda</vt:lpstr>
      <vt:lpstr>Sources of Big data in 2020</vt:lpstr>
      <vt:lpstr>What is BIGDATA ?</vt:lpstr>
      <vt:lpstr>What is BIGDATA ?</vt:lpstr>
      <vt:lpstr>Categories of BIGDATA</vt:lpstr>
      <vt:lpstr>3 V’s / Characteristics of BIGDATA</vt:lpstr>
      <vt:lpstr>What is the solution for BIG DATA ?</vt:lpstr>
      <vt:lpstr>Traditional RDBMS vs. Hadoop</vt:lpstr>
      <vt:lpstr>History of Hadoop </vt:lpstr>
      <vt:lpstr>What is Hadoop ?</vt:lpstr>
      <vt:lpstr>What is Hadoop ?</vt:lpstr>
      <vt:lpstr>Hadoop ecosystem components</vt:lpstr>
      <vt:lpstr>King &amp; Minister Story</vt:lpstr>
      <vt:lpstr>King &amp; Minister Story-Sequential Processing</vt:lpstr>
      <vt:lpstr>King &amp; Minister Story-Distributed Processing</vt:lpstr>
      <vt:lpstr>Hadoop Architecture</vt:lpstr>
      <vt:lpstr>Hadoop Architecture</vt:lpstr>
      <vt:lpstr>Hadoop Core Components</vt:lpstr>
      <vt:lpstr>HDFS</vt:lpstr>
      <vt:lpstr>HDFS Blocks</vt:lpstr>
      <vt:lpstr>Creation of blocks in HDFS</vt:lpstr>
      <vt:lpstr>HDFS-Fault Tolerance</vt:lpstr>
      <vt:lpstr>HDFS-Fault Tolerance</vt:lpstr>
      <vt:lpstr>What is Map-Reduce ?</vt:lpstr>
      <vt:lpstr>What is Map-Reduce ?</vt:lpstr>
      <vt:lpstr>What is Map-Reduce ?</vt:lpstr>
      <vt:lpstr>What is Map-Reduce ?</vt:lpstr>
      <vt:lpstr>How Hadoop Works ?</vt:lpstr>
      <vt:lpstr>Daemons in Hadoop 1.x</vt:lpstr>
      <vt:lpstr>Daemons in Hadoop 1.x</vt:lpstr>
      <vt:lpstr>Hadoop 1.x architecture </vt:lpstr>
      <vt:lpstr>Hadoop 1.x architecture</vt:lpstr>
      <vt:lpstr>Hadoop 1.x Daemons</vt:lpstr>
      <vt:lpstr>Metadata-examples</vt:lpstr>
      <vt:lpstr>Metadata-examples</vt:lpstr>
      <vt:lpstr>Metadata-examples</vt:lpstr>
      <vt:lpstr>Name Node(NN)</vt:lpstr>
      <vt:lpstr>Name Node(NN)</vt:lpstr>
      <vt:lpstr>Name Node(NN)</vt:lpstr>
      <vt:lpstr>Name Node(NN)</vt:lpstr>
      <vt:lpstr>Name Node(NN)</vt:lpstr>
      <vt:lpstr>Data Node(DN)</vt:lpstr>
      <vt:lpstr>Secondary Name Node(SNN)</vt:lpstr>
      <vt:lpstr>Job Tracker(JT)</vt:lpstr>
      <vt:lpstr>Task Tracker(TT)</vt:lpstr>
      <vt:lpstr>Summary of today’s session</vt:lpstr>
      <vt:lpstr>Interview Questions</vt:lpstr>
      <vt:lpstr>Interview Questions</vt:lpstr>
      <vt:lpstr>Interview Questions</vt:lpstr>
      <vt:lpstr>Interview Questions</vt:lpstr>
      <vt:lpstr>Interview Questions</vt:lpstr>
      <vt:lpstr>Interview Questions</vt:lpstr>
      <vt:lpstr>Interview Questions</vt:lpstr>
      <vt:lpstr>Interview Questions</vt:lpstr>
      <vt:lpstr>Assignment for day-1</vt:lpstr>
      <vt:lpstr>Any Questions ???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Module.2-Linux Directories</dc:title>
  <dc:creator>Admin</dc:creator>
  <cp:lastModifiedBy>A Vamsikrishna</cp:lastModifiedBy>
  <cp:revision>181</cp:revision>
  <dcterms:created xsi:type="dcterms:W3CDTF">2006-08-16T00:00:00Z</dcterms:created>
  <dcterms:modified xsi:type="dcterms:W3CDTF">2020-01-21T14:34:23Z</dcterms:modified>
</cp:coreProperties>
</file>